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38"/>
  </p:handoutMasterIdLst>
  <p:sldIdLst>
    <p:sldId id="256" r:id="rId2"/>
    <p:sldId id="307" r:id="rId3"/>
    <p:sldId id="294" r:id="rId4"/>
    <p:sldId id="295" r:id="rId5"/>
    <p:sldId id="296" r:id="rId6"/>
    <p:sldId id="308" r:id="rId7"/>
    <p:sldId id="309" r:id="rId8"/>
    <p:sldId id="312" r:id="rId9"/>
    <p:sldId id="297" r:id="rId10"/>
    <p:sldId id="298" r:id="rId11"/>
    <p:sldId id="301" r:id="rId12"/>
    <p:sldId id="314" r:id="rId13"/>
    <p:sldId id="299" r:id="rId14"/>
    <p:sldId id="311" r:id="rId15"/>
    <p:sldId id="315" r:id="rId16"/>
    <p:sldId id="302" r:id="rId17"/>
    <p:sldId id="303" r:id="rId18"/>
    <p:sldId id="304" r:id="rId19"/>
    <p:sldId id="305" r:id="rId20"/>
    <p:sldId id="306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F328222-6AE0-4FDC-A3D6-5A8B3D29EF95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AA2E2C9-5714-43D5-A214-11A316E83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D0F81-AB84-43E4-90D1-BEEC86EE1745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105EA-2312-412C-A190-36543C5A2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F277B-BBB3-4A44-BA60-C8DE21F385D8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A2523-223F-4DB5-AB3B-9F3F93F3F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6CE08-CAED-40D3-883D-FD93FD329D2C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3732B-4932-431D-A3E0-BF6C91237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FA195-69EE-4CED-8649-BE5D84A80DE0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BB604-FA0A-41B0-8E11-BD01A68F7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8258A-0F73-402C-8C5C-3C64EB503B45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5B800-8E06-43EF-B875-837E7F896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368CA-36D5-4524-A7CE-EB0585BA07E3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79EDF-724A-4E01-BA56-CA4DFF1BF6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5D7F0-A357-4E5C-8DCF-16A1CE0A6FBE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9ECC1-FBBC-475E-AB11-C8E62D8B7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67048-0554-49FE-8B79-585D660DCA09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9CEA-D637-42DF-BA19-E993672206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34261-94D8-4197-B8CB-A3FCC268CF14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A51A-AF10-4159-9B01-B55E21F625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2812F-1433-4A0B-90D6-1213357CBE07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7AA0B-F441-4A34-A2D4-BE2689252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90330-40C2-4B88-99F0-557C53D6CC7A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B264D-6E03-4537-9AD5-11943D5E9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7030A0"/>
            </a:gs>
            <a:gs pos="2000">
              <a:srgbClr val="7030A0"/>
            </a:gs>
            <a:gs pos="3000">
              <a:srgbClr val="7030A0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2EE8ED-E0CB-44E3-B49B-4649F68AE86B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95FFDF-B995-4FC7-AF5B-A23B14026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1143000" y="533400"/>
            <a:ext cx="6629400" cy="2514600"/>
          </a:xfrm>
        </p:spPr>
        <p:txBody>
          <a:bodyPr/>
          <a:lstStyle/>
          <a:p>
            <a:r>
              <a:rPr lang="en-US" sz="4000" smtClean="0">
                <a:latin typeface="Aharoni"/>
                <a:ea typeface="Aharoni"/>
                <a:cs typeface="Aharoni"/>
              </a:rPr>
              <a:t>Developing CME Activities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/>
            </a:r>
            <a:br>
              <a:rPr lang="en-US" sz="4000" smtClean="0"/>
            </a:br>
            <a:r>
              <a:rPr lang="en-US" sz="2800" smtClean="0"/>
              <a:t> An orientation to accredited CME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762000" y="3657600"/>
            <a:ext cx="7696200" cy="1905000"/>
          </a:xfrm>
        </p:spPr>
        <p:txBody>
          <a:bodyPr/>
          <a:lstStyle/>
          <a:p>
            <a:r>
              <a:rPr lang="en-US" sz="2400" smtClean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4339" name="Picture 3" descr="lsuHealth-log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019800"/>
            <a:ext cx="19256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is the physicians </a:t>
            </a:r>
            <a:r>
              <a:rPr lang="en-US" u="sng" smtClean="0">
                <a:solidFill>
                  <a:srgbClr val="FF0000"/>
                </a:solidFill>
              </a:rPr>
              <a:t>ideal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r>
              <a:rPr lang="en-US" smtClean="0"/>
              <a:t>behavior?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endParaRPr lang="en-US" smtClean="0"/>
          </a:p>
          <a:p>
            <a:r>
              <a:rPr lang="en-US" smtClean="0"/>
              <a:t>What is the physicians </a:t>
            </a:r>
            <a:r>
              <a:rPr lang="en-US" u="sng" smtClean="0">
                <a:solidFill>
                  <a:srgbClr val="FF0000"/>
                </a:solidFill>
              </a:rPr>
              <a:t>current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r>
              <a:rPr lang="en-US" smtClean="0"/>
              <a:t>behavior?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Up-Down Arrow 3"/>
          <p:cNvSpPr/>
          <p:nvPr/>
        </p:nvSpPr>
        <p:spPr>
          <a:xfrm>
            <a:off x="3505200" y="2971800"/>
            <a:ext cx="1143000" cy="1447800"/>
          </a:xfrm>
          <a:prstGeom prst="upDownArrow">
            <a:avLst/>
          </a:prstGeom>
          <a:solidFill>
            <a:srgbClr val="FFCC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2286000" y="4419600"/>
            <a:ext cx="3581400" cy="64611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latin typeface="Calibri" pitchFamily="34" charset="0"/>
              </a:rPr>
              <a:t>Current</a:t>
            </a:r>
            <a:r>
              <a:rPr lang="en-US" sz="3600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3557" name="TextBox 5"/>
          <p:cNvSpPr txBox="1">
            <a:spLocks noChangeArrowheads="1"/>
          </p:cNvSpPr>
          <p:nvPr/>
        </p:nvSpPr>
        <p:spPr bwMode="auto">
          <a:xfrm>
            <a:off x="2286000" y="2362200"/>
            <a:ext cx="3581400" cy="64611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latin typeface="Calibri" pitchFamily="34" charset="0"/>
              </a:rPr>
              <a:t>Ideal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GAP Analysis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b="1" smtClean="0"/>
              <a:t>How do you know what the </a:t>
            </a:r>
            <a:r>
              <a:rPr lang="en-US" b="1" u="sng" smtClean="0"/>
              <a:t>ideal</a:t>
            </a:r>
            <a:r>
              <a:rPr lang="en-US" b="1" smtClean="0"/>
              <a:t> practice is?</a:t>
            </a:r>
          </a:p>
          <a:p>
            <a:pPr>
              <a:buFont typeface="Arial" charset="0"/>
              <a:buNone/>
            </a:pPr>
            <a:r>
              <a:rPr lang="en-US" smtClean="0"/>
              <a:t>	</a:t>
            </a:r>
            <a:r>
              <a:rPr lang="en-US" sz="2000" smtClean="0"/>
              <a:t>Expert opinion, literature, specialty guidelines, Medical Databases like PubMed, DynaMed, Cochrane’s, NHQI, CDC, LSUHealth.org, La. Dept. of Health &amp; Hospitals………</a:t>
            </a:r>
          </a:p>
          <a:p>
            <a:pPr>
              <a:buFont typeface="Arial" charset="0"/>
              <a:buNone/>
            </a:pPr>
            <a:r>
              <a:rPr lang="en-US" b="1" smtClean="0"/>
              <a:t>How do you know what </a:t>
            </a:r>
            <a:r>
              <a:rPr lang="en-US" b="1" u="sng" smtClean="0"/>
              <a:t>current</a:t>
            </a:r>
            <a:r>
              <a:rPr lang="en-US" b="1" smtClean="0"/>
              <a:t> practice is?</a:t>
            </a:r>
          </a:p>
          <a:p>
            <a:pPr>
              <a:buFont typeface="Arial" charset="0"/>
              <a:buNone/>
            </a:pPr>
            <a:r>
              <a:rPr lang="en-US" sz="2000" smtClean="0"/>
              <a:t>	Physician surveys, observed or perceived needs, analysis of practice performance, etc. </a:t>
            </a:r>
          </a:p>
          <a:p>
            <a:pPr>
              <a:buFont typeface="Arial" charset="0"/>
              <a:buNone/>
            </a:pPr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mtClean="0"/>
              <a:t>How do you close the gap?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endParaRPr lang="en-US" smtClean="0"/>
          </a:p>
        </p:txBody>
      </p:sp>
      <p:sp>
        <p:nvSpPr>
          <p:cNvPr id="4" name="Up-Down Arrow 3"/>
          <p:cNvSpPr/>
          <p:nvPr/>
        </p:nvSpPr>
        <p:spPr>
          <a:xfrm>
            <a:off x="3505200" y="2971800"/>
            <a:ext cx="1143000" cy="1447800"/>
          </a:xfrm>
          <a:prstGeom prst="upDownArrow">
            <a:avLst/>
          </a:prstGeom>
          <a:solidFill>
            <a:srgbClr val="FFCC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2286000" y="4419600"/>
            <a:ext cx="3581400" cy="64611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latin typeface="Calibri" pitchFamily="34" charset="0"/>
              </a:rPr>
              <a:t>Current</a:t>
            </a:r>
            <a:r>
              <a:rPr lang="en-US" sz="3600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2286000" y="2362200"/>
            <a:ext cx="3581400" cy="64611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latin typeface="Calibri" pitchFamily="34" charset="0"/>
              </a:rPr>
              <a:t>Ideal</a:t>
            </a:r>
          </a:p>
        </p:txBody>
      </p:sp>
      <p:sp>
        <p:nvSpPr>
          <p:cNvPr id="7" name="Right Brace 6"/>
          <p:cNvSpPr/>
          <p:nvPr/>
        </p:nvSpPr>
        <p:spPr>
          <a:xfrm>
            <a:off x="5029200" y="3124200"/>
            <a:ext cx="762000" cy="114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607" name="TextBox 7"/>
          <p:cNvSpPr txBox="1">
            <a:spLocks noChangeArrowheads="1"/>
          </p:cNvSpPr>
          <p:nvPr/>
        </p:nvSpPr>
        <p:spPr bwMode="auto">
          <a:xfrm>
            <a:off x="5943600" y="3505200"/>
            <a:ext cx="152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Calibri" pitchFamily="34" charset="0"/>
              </a:rPr>
              <a:t>CME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CME providers must design activities that close the practice gaps in their physician learners.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 algn="ctr">
              <a:buFont typeface="Arial" charset="0"/>
              <a:buNone/>
            </a:pPr>
            <a:r>
              <a:rPr lang="en-US" b="1" smtClean="0"/>
              <a:t>This is very different than </a:t>
            </a:r>
          </a:p>
          <a:p>
            <a:pPr algn="ctr">
              <a:buFont typeface="Arial" charset="0"/>
              <a:buNone/>
            </a:pPr>
            <a:r>
              <a:rPr lang="en-US" b="1" smtClean="0"/>
              <a:t>traditional (pre 2006) CME.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Is that why I keep being asked how the CME activity will impact my practice?  YES!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r>
              <a:rPr lang="en-US" smtClean="0"/>
              <a:t>Is this why I am asked what barriers I will experience?  YES!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Plan-Do-Study-Act Lifecycle for CME Activities</a:t>
            </a:r>
            <a:endParaRPr lang="en-US" dirty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 </a:t>
            </a:r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1981200"/>
            <a:ext cx="3552825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en-US" sz="5400" smtClean="0"/>
          </a:p>
          <a:p>
            <a:pPr algn="ctr">
              <a:buFont typeface="Arial" charset="0"/>
              <a:buNone/>
            </a:pPr>
            <a:r>
              <a:rPr lang="en-US" sz="5400" b="1" smtClean="0">
                <a:latin typeface="Aharoni"/>
                <a:ea typeface="Aharoni"/>
                <a:cs typeface="Aharoni"/>
              </a:rPr>
              <a:t>HELP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1:  Planning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Meet with CME Office</a:t>
            </a:r>
          </a:p>
          <a:p>
            <a:r>
              <a:rPr lang="en-US" smtClean="0"/>
              <a:t>Do your research</a:t>
            </a:r>
          </a:p>
          <a:p>
            <a:r>
              <a:rPr lang="en-US" smtClean="0"/>
              <a:t>Think about what you are trying to achieve</a:t>
            </a:r>
          </a:p>
          <a:p>
            <a:pPr marL="914400" lvl="1" indent="-514350">
              <a:buFont typeface="Arial" charset="0"/>
              <a:buAutoNum type="arabicPeriod"/>
            </a:pPr>
            <a:r>
              <a:rPr lang="en-US" sz="1800" smtClean="0"/>
              <a:t>What problem are you trying to address?</a:t>
            </a:r>
          </a:p>
          <a:p>
            <a:pPr marL="914400" lvl="1" indent="-514350">
              <a:buFont typeface="Arial" charset="0"/>
              <a:buAutoNum type="arabicPeriod"/>
            </a:pPr>
            <a:r>
              <a:rPr lang="en-US" sz="1800" smtClean="0"/>
              <a:t>Why does this problem exist?</a:t>
            </a:r>
          </a:p>
          <a:p>
            <a:pPr marL="914400" lvl="1" indent="-514350">
              <a:buFont typeface="Arial" charset="0"/>
              <a:buAutoNum type="arabicPeriod"/>
            </a:pPr>
            <a:r>
              <a:rPr lang="en-US" sz="1800" smtClean="0"/>
              <a:t>What change in physician practices do you seek?</a:t>
            </a:r>
          </a:p>
          <a:p>
            <a:pPr marL="914400" lvl="1" indent="-514350">
              <a:buFont typeface="Arial" charset="0"/>
              <a:buAutoNum type="arabicPeriod"/>
            </a:pPr>
            <a:r>
              <a:rPr lang="en-US" sz="1800" smtClean="0"/>
              <a:t>What do you need to do to make this happen?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2: 	Design your CME Activity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Develop your education content</a:t>
            </a:r>
          </a:p>
          <a:p>
            <a:r>
              <a:rPr lang="en-US" smtClean="0"/>
              <a:t>Choose effective formats </a:t>
            </a:r>
          </a:p>
          <a:p>
            <a:pPr lvl="2">
              <a:buFont typeface="Arial" charset="0"/>
              <a:buNone/>
            </a:pPr>
            <a:r>
              <a:rPr lang="en-US" sz="1800" smtClean="0"/>
              <a:t>1. What kind of educational format will be most effective in achieving the learning objectives?</a:t>
            </a:r>
          </a:p>
          <a:p>
            <a:pPr lvl="2">
              <a:buFont typeface="Arial" charset="0"/>
              <a:buNone/>
            </a:pPr>
            <a:r>
              <a:rPr lang="en-US" sz="1800" smtClean="0"/>
              <a:t>2. How much interaction should there be?</a:t>
            </a:r>
          </a:p>
          <a:p>
            <a:pPr lvl="2">
              <a:buFont typeface="Arial" charset="0"/>
              <a:buNone/>
            </a:pPr>
            <a:r>
              <a:rPr lang="en-US" sz="1800" smtClean="0"/>
              <a:t>3. What is the best way to deliver the educational content?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3: CME Compliance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Work closely with your CME office to manage the following processes:</a:t>
            </a:r>
          </a:p>
          <a:p>
            <a:r>
              <a:rPr lang="en-US" sz="1800" smtClean="0"/>
              <a:t>Announcements or save the date materials</a:t>
            </a:r>
          </a:p>
          <a:p>
            <a:r>
              <a:rPr lang="en-US" sz="1800" smtClean="0"/>
              <a:t>Faculty letters of invite</a:t>
            </a:r>
          </a:p>
          <a:p>
            <a:r>
              <a:rPr lang="en-US" sz="1800" smtClean="0"/>
              <a:t>Disclosures for all faculty, planners and authors</a:t>
            </a:r>
          </a:p>
          <a:p>
            <a:r>
              <a:rPr lang="en-US" sz="1800" smtClean="0"/>
              <a:t>Commercial interest funding for activity</a:t>
            </a:r>
          </a:p>
          <a:p>
            <a:r>
              <a:rPr lang="en-US" sz="1800" smtClean="0"/>
              <a:t>Exhibits</a:t>
            </a:r>
            <a:endParaRPr lang="en-US" smtClean="0"/>
          </a:p>
          <a:p>
            <a:r>
              <a:rPr lang="en-US" sz="1800" smtClean="0"/>
              <a:t>Evaluation </a:t>
            </a:r>
          </a:p>
          <a:p>
            <a:pPr>
              <a:buFont typeface="Arial" charset="0"/>
              <a:buNone/>
            </a:pP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  The LSU School of Medicine is accredited by the ACCME to provide continuing medical education to physicians.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    Continued accreditation is dependent upon LSUSOM demonstrating ACCME’s Essential Areas and Elements and Accreditation Policies </a:t>
            </a:r>
          </a:p>
        </p:txBody>
      </p:sp>
      <p:pic>
        <p:nvPicPr>
          <p:cNvPr id="15362" name="Picture 5" descr="ACCME log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362200"/>
            <a:ext cx="27432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4:	Evaluation 	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As a result of the CME activity, did you achieve what you intended?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 algn="ctr">
              <a:buFont typeface="Arial" charset="0"/>
              <a:buNone/>
            </a:pPr>
            <a:r>
              <a:rPr lang="en-US" smtClean="0"/>
              <a:t>	</a:t>
            </a:r>
            <a:r>
              <a:rPr lang="en-US" sz="4800" smtClean="0"/>
              <a:t>Why or why not?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Post-Test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The discrepancy between expected health care</a:t>
            </a:r>
          </a:p>
          <a:p>
            <a:pPr>
              <a:buFont typeface="Arial" charset="0"/>
              <a:buNone/>
            </a:pPr>
            <a:r>
              <a:rPr lang="en-US" smtClean="0"/>
              <a:t>and actual care is known as a:</a:t>
            </a:r>
          </a:p>
          <a:p>
            <a:pPr marL="971550" lvl="1" indent="-514350">
              <a:buFont typeface="Arial" charset="0"/>
              <a:buAutoNum type="alphaUcPeriod"/>
            </a:pPr>
            <a:r>
              <a:rPr lang="en-US" smtClean="0"/>
              <a:t>Learning objective</a:t>
            </a:r>
          </a:p>
          <a:p>
            <a:pPr marL="971550" lvl="1" indent="-514350">
              <a:buFont typeface="Arial" charset="0"/>
              <a:buAutoNum type="alphaUcPeriod"/>
            </a:pPr>
            <a:r>
              <a:rPr lang="en-US" smtClean="0"/>
              <a:t>Practice gap</a:t>
            </a:r>
          </a:p>
          <a:p>
            <a:pPr marL="971550" lvl="1" indent="-514350">
              <a:buFont typeface="Arial" charset="0"/>
              <a:buAutoNum type="alphaUcPeriod"/>
            </a:pPr>
            <a:r>
              <a:rPr lang="en-US" smtClean="0"/>
              <a:t>Educational need</a:t>
            </a:r>
          </a:p>
          <a:p>
            <a:pPr marL="971550" lvl="1" indent="-514350">
              <a:buFont typeface="Arial" charset="0"/>
              <a:buAutoNum type="alphaUcPeriod"/>
            </a:pPr>
            <a:r>
              <a:rPr lang="en-US" smtClean="0"/>
              <a:t>Activity outcome</a:t>
            </a:r>
          </a:p>
          <a:p>
            <a:pPr>
              <a:buFont typeface="Arial" charset="0"/>
              <a:buNone/>
            </a:pP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Post-Test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The discrepancy between expected health care</a:t>
            </a:r>
          </a:p>
          <a:p>
            <a:pPr>
              <a:buFont typeface="Arial" charset="0"/>
              <a:buNone/>
            </a:pPr>
            <a:r>
              <a:rPr lang="en-US" smtClean="0"/>
              <a:t>and actual care is known as a:</a:t>
            </a:r>
          </a:p>
          <a:p>
            <a:pPr marL="971550" lvl="1" indent="-514350">
              <a:buFont typeface="Arial" charset="0"/>
              <a:buAutoNum type="alphaUcPeriod"/>
            </a:pPr>
            <a:r>
              <a:rPr lang="en-US" smtClean="0"/>
              <a:t>Learning objective</a:t>
            </a:r>
          </a:p>
          <a:p>
            <a:pPr marL="971550" lvl="1" indent="-514350">
              <a:buFont typeface="Arial" charset="0"/>
              <a:buAutoNum type="alphaUcPeriod"/>
            </a:pPr>
            <a:r>
              <a:rPr lang="en-US" smtClean="0">
                <a:solidFill>
                  <a:srgbClr val="00B050"/>
                </a:solidFill>
              </a:rPr>
              <a:t>Practice gap</a:t>
            </a:r>
          </a:p>
          <a:p>
            <a:pPr marL="971550" lvl="1" indent="-514350">
              <a:buFont typeface="Arial" charset="0"/>
              <a:buAutoNum type="alphaUcPeriod"/>
            </a:pPr>
            <a:r>
              <a:rPr lang="en-US" smtClean="0"/>
              <a:t>Educational need</a:t>
            </a:r>
          </a:p>
          <a:p>
            <a:pPr marL="971550" lvl="1" indent="-514350">
              <a:buFont typeface="Arial" charset="0"/>
              <a:buAutoNum type="alphaUcPeriod"/>
            </a:pPr>
            <a:r>
              <a:rPr lang="en-US" smtClean="0"/>
              <a:t>Activity outcome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Post-Test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The primary question for anyone planning a</a:t>
            </a:r>
          </a:p>
          <a:p>
            <a:pPr>
              <a:buFont typeface="Arial" charset="0"/>
              <a:buNone/>
            </a:pPr>
            <a:r>
              <a:rPr lang="en-US" smtClean="0"/>
              <a:t>CME activity is “Which topic should we lecture</a:t>
            </a:r>
          </a:p>
          <a:p>
            <a:pPr>
              <a:buFont typeface="Arial" charset="0"/>
              <a:buNone/>
            </a:pPr>
            <a:r>
              <a:rPr lang="en-US" smtClean="0"/>
              <a:t>on?”</a:t>
            </a:r>
          </a:p>
          <a:p>
            <a:pPr marL="2228850" lvl="4" indent="-514350">
              <a:buFont typeface="Arial" charset="0"/>
              <a:buAutoNum type="alphaUcPeriod"/>
            </a:pPr>
            <a:r>
              <a:rPr lang="en-US" sz="3200" smtClean="0"/>
              <a:t>True</a:t>
            </a:r>
          </a:p>
          <a:p>
            <a:pPr marL="2228850" lvl="4" indent="-514350">
              <a:buFont typeface="Arial" charset="0"/>
              <a:buAutoNum type="alphaUcPeriod"/>
            </a:pPr>
            <a:r>
              <a:rPr lang="en-US" sz="3200" smtClean="0"/>
              <a:t>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Post-Test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480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The primary question for anyone planning a</a:t>
            </a:r>
          </a:p>
          <a:p>
            <a:pPr>
              <a:buFont typeface="Arial" charset="0"/>
              <a:buNone/>
            </a:pPr>
            <a:r>
              <a:rPr lang="en-US" smtClean="0"/>
              <a:t>CME activity is “Which topic should we lecture</a:t>
            </a:r>
          </a:p>
          <a:p>
            <a:pPr>
              <a:buFont typeface="Arial" charset="0"/>
              <a:buNone/>
            </a:pPr>
            <a:r>
              <a:rPr lang="en-US" smtClean="0"/>
              <a:t>on?”</a:t>
            </a:r>
          </a:p>
          <a:p>
            <a:pPr marL="2228850" lvl="4" indent="-514350">
              <a:buFont typeface="Arial" charset="0"/>
              <a:buAutoNum type="alphaUcPeriod"/>
            </a:pPr>
            <a:r>
              <a:rPr lang="en-US" sz="3200" smtClean="0"/>
              <a:t>True</a:t>
            </a:r>
          </a:p>
          <a:p>
            <a:pPr marL="2228850" lvl="4" indent="-514350">
              <a:buFont typeface="Arial" charset="0"/>
              <a:buAutoNum type="alphaUcPeriod"/>
            </a:pPr>
            <a:r>
              <a:rPr lang="en-US" sz="3200" smtClean="0">
                <a:solidFill>
                  <a:srgbClr val="00B050"/>
                </a:solidFill>
              </a:rPr>
              <a:t>False</a:t>
            </a:r>
          </a:p>
          <a:p>
            <a:pPr marL="2228850" lvl="4" indent="-514350">
              <a:buFont typeface="Arial" charset="0"/>
              <a:buNone/>
            </a:pPr>
            <a:endParaRPr lang="en-US" sz="3200" smtClean="0">
              <a:solidFill>
                <a:srgbClr val="00B050"/>
              </a:solidFill>
            </a:endParaRPr>
          </a:p>
        </p:txBody>
      </p:sp>
      <p:sp>
        <p:nvSpPr>
          <p:cNvPr id="37891" name="TextBox 3"/>
          <p:cNvSpPr txBox="1">
            <a:spLocks noChangeArrowheads="1"/>
          </p:cNvSpPr>
          <p:nvPr/>
        </p:nvSpPr>
        <p:spPr bwMode="auto">
          <a:xfrm>
            <a:off x="838200" y="4800600"/>
            <a:ext cx="7467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>
                <a:latin typeface="Calibri" pitchFamily="34" charset="0"/>
              </a:rPr>
              <a:t>Contemporary CME uses a variety of educational formats in order to transmit knowledge as well as enhance competence and improve performance for the sake of improved patient outcomes.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Post-Test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“Select appropriate post-operative treatment for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patients who have undergone total knee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replacement surgery” is an example of a:</a:t>
            </a:r>
          </a:p>
          <a:p>
            <a:pPr marL="342900" lvl="5" indent="-342900">
              <a:buFont typeface="Arial" pitchFamily="34" charset="0"/>
              <a:buNone/>
              <a:defRPr/>
            </a:pPr>
            <a:r>
              <a:rPr lang="en-US" sz="2800" dirty="0" smtClean="0"/>
              <a:t>		A.  Practice gap</a:t>
            </a:r>
          </a:p>
          <a:p>
            <a:pPr marL="342900" lvl="5" indent="-342900">
              <a:buFont typeface="Arial" pitchFamily="34" charset="0"/>
              <a:buNone/>
              <a:defRPr/>
            </a:pPr>
            <a:r>
              <a:rPr lang="en-US" sz="2800" dirty="0" smtClean="0"/>
              <a:t>		B.  Educational need</a:t>
            </a:r>
          </a:p>
          <a:p>
            <a:pPr marL="342900" lvl="5" indent="-342900">
              <a:buFont typeface="Arial" pitchFamily="34" charset="0"/>
              <a:buNone/>
              <a:defRPr/>
            </a:pPr>
            <a:r>
              <a:rPr lang="en-US" sz="2800" dirty="0" smtClean="0"/>
              <a:t>		C.  Adverse outcome</a:t>
            </a:r>
          </a:p>
          <a:p>
            <a:pPr marL="342900" lvl="5" indent="-342900">
              <a:buFont typeface="Arial" pitchFamily="34" charset="0"/>
              <a:buNone/>
              <a:defRPr/>
            </a:pPr>
            <a:r>
              <a:rPr lang="en-US" sz="2800" dirty="0" smtClean="0"/>
              <a:t>		D.  Learning objective</a:t>
            </a:r>
          </a:p>
          <a:p>
            <a:pPr marL="342900" lvl="5" indent="-342900">
              <a:buFont typeface="Arial" pitchFamily="34" charset="0"/>
              <a:buNone/>
              <a:defRPr/>
            </a:pPr>
            <a:endParaRPr lang="en-US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Post-Test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“Select appropriate post-operative treatment for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patients who have undergone total knee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replacement surgery” is an example of a:</a:t>
            </a:r>
          </a:p>
          <a:p>
            <a:pPr marL="342900" lvl="5" indent="-342900">
              <a:buFont typeface="Arial" pitchFamily="34" charset="0"/>
              <a:buNone/>
              <a:defRPr/>
            </a:pPr>
            <a:r>
              <a:rPr lang="en-US" sz="2800" dirty="0" smtClean="0"/>
              <a:t>		A.  Practice gap</a:t>
            </a:r>
          </a:p>
          <a:p>
            <a:pPr marL="342900" lvl="5" indent="-342900">
              <a:buFont typeface="Arial" pitchFamily="34" charset="0"/>
              <a:buNone/>
              <a:defRPr/>
            </a:pPr>
            <a:r>
              <a:rPr lang="en-US" sz="2800" dirty="0" smtClean="0"/>
              <a:t>		B.  Educational need</a:t>
            </a:r>
          </a:p>
          <a:p>
            <a:pPr marL="342900" lvl="5" indent="-342900">
              <a:buFont typeface="Arial" pitchFamily="34" charset="0"/>
              <a:buNone/>
              <a:defRPr/>
            </a:pPr>
            <a:r>
              <a:rPr lang="en-US" sz="2800" dirty="0" smtClean="0"/>
              <a:t>		C.  Adverse outcome</a:t>
            </a:r>
          </a:p>
          <a:p>
            <a:pPr marL="342900" lvl="5" indent="-342900"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		</a:t>
            </a:r>
            <a:r>
              <a:rPr lang="en-US" sz="2800" dirty="0" smtClean="0">
                <a:solidFill>
                  <a:srgbClr val="00B050"/>
                </a:solidFill>
              </a:rPr>
              <a:t>D.  Learning objective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Post-Test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Dr. Jones wants to have a CME activity for OB/GYN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physicians reviewing the latest findings in peer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reviewed journals on the risks of labor induction.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What is the most appropriate educational format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for this activity?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	A.  Skills training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	B.  Panel discussion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	C.  Didactic lecture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	D.  Role play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Post-Test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Dr. Jones wants to have a CME activity for OB/GYN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physicians reviewing the latest findings in peer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reviewed journals on the risks of labor induction.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What is the most appropriate educational format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for this activity?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	A.  Skills training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	B.  Panel discussion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		</a:t>
            </a:r>
            <a:r>
              <a:rPr lang="en-US" dirty="0" smtClean="0">
                <a:solidFill>
                  <a:srgbClr val="00B050"/>
                </a:solidFill>
              </a:rPr>
              <a:t>C.  Didactic lecture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		</a:t>
            </a:r>
            <a:r>
              <a:rPr lang="en-US" dirty="0" smtClean="0"/>
              <a:t>D.  Role play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Post-Test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One good way to generate content for a CME</a:t>
            </a:r>
          </a:p>
          <a:p>
            <a:pPr>
              <a:buFont typeface="Arial" charset="0"/>
              <a:buNone/>
            </a:pPr>
            <a:r>
              <a:rPr lang="en-US" smtClean="0"/>
              <a:t>activity is to contact local representatives of</a:t>
            </a:r>
          </a:p>
          <a:p>
            <a:pPr>
              <a:buFont typeface="Arial" charset="0"/>
              <a:buNone/>
            </a:pPr>
            <a:r>
              <a:rPr lang="en-US" smtClean="0"/>
              <a:t>pharmaceutical companies that market products</a:t>
            </a:r>
          </a:p>
          <a:p>
            <a:pPr>
              <a:buFont typeface="Arial" charset="0"/>
              <a:buNone/>
            </a:pPr>
            <a:r>
              <a:rPr lang="en-US" smtClean="0"/>
              <a:t>relevant to your topic.</a:t>
            </a:r>
          </a:p>
          <a:p>
            <a:pPr>
              <a:buFont typeface="Arial" charset="0"/>
              <a:buNone/>
            </a:pPr>
            <a:r>
              <a:rPr lang="en-US" smtClean="0"/>
              <a:t>		A.  True</a:t>
            </a:r>
          </a:p>
          <a:p>
            <a:pPr>
              <a:buFont typeface="Arial" charset="0"/>
              <a:buNone/>
            </a:pPr>
            <a:r>
              <a:rPr lang="en-US" smtClean="0"/>
              <a:t>		B.  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Traditional CME activities focused on imparting knowledge to physicians.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6386" name="Picture 5" descr="doctor-with-laptop-sleeping-in-doctor-s-office-thumb592912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819400"/>
            <a:ext cx="3581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Post-Test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576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One good way to generate content for a CME</a:t>
            </a:r>
          </a:p>
          <a:p>
            <a:pPr>
              <a:buFont typeface="Arial" charset="0"/>
              <a:buNone/>
            </a:pPr>
            <a:r>
              <a:rPr lang="en-US" smtClean="0"/>
              <a:t>activity is to contact local representatives of</a:t>
            </a:r>
          </a:p>
          <a:p>
            <a:pPr>
              <a:buFont typeface="Arial" charset="0"/>
              <a:buNone/>
            </a:pPr>
            <a:r>
              <a:rPr lang="en-US" smtClean="0"/>
              <a:t>pharmaceutical companies that market products</a:t>
            </a:r>
          </a:p>
          <a:p>
            <a:pPr>
              <a:buFont typeface="Arial" charset="0"/>
              <a:buNone/>
            </a:pPr>
            <a:r>
              <a:rPr lang="en-US" smtClean="0"/>
              <a:t>relevant to your topic</a:t>
            </a:r>
            <a:r>
              <a:rPr lang="en-US" smtClean="0">
                <a:solidFill>
                  <a:schemeClr val="bg1"/>
                </a:solidFill>
              </a:rPr>
              <a:t>.</a:t>
            </a:r>
          </a:p>
          <a:p>
            <a:pPr>
              <a:buFont typeface="Arial" charset="0"/>
              <a:buNone/>
            </a:pPr>
            <a:r>
              <a:rPr lang="en-US" smtClean="0">
                <a:solidFill>
                  <a:schemeClr val="bg1"/>
                </a:solidFill>
              </a:rPr>
              <a:t>	</a:t>
            </a:r>
            <a:r>
              <a:rPr lang="en-US" smtClean="0"/>
              <a:t>	A.  True</a:t>
            </a:r>
          </a:p>
          <a:p>
            <a:pPr>
              <a:buFont typeface="Arial" charset="0"/>
              <a:buNone/>
            </a:pPr>
            <a:r>
              <a:rPr lang="en-US" smtClean="0">
                <a:solidFill>
                  <a:schemeClr val="bg1"/>
                </a:solidFill>
              </a:rPr>
              <a:t>		</a:t>
            </a:r>
            <a:r>
              <a:rPr lang="en-US" smtClean="0">
                <a:solidFill>
                  <a:srgbClr val="00B050"/>
                </a:solidFill>
              </a:rPr>
              <a:t>B.  False</a:t>
            </a:r>
          </a:p>
        </p:txBody>
      </p:sp>
      <p:sp>
        <p:nvSpPr>
          <p:cNvPr id="44035" name="TextBox 3"/>
          <p:cNvSpPr txBox="1">
            <a:spLocks noChangeArrowheads="1"/>
          </p:cNvSpPr>
          <p:nvPr/>
        </p:nvSpPr>
        <p:spPr bwMode="auto">
          <a:xfrm>
            <a:off x="533400" y="5334000"/>
            <a:ext cx="8305800" cy="11080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CC00"/>
                </a:solidFill>
                <a:latin typeface="Calibri" pitchFamily="34" charset="0"/>
              </a:rPr>
              <a:t>A commercial interest cannot take part in any of the planning, development or evaluation of a CME-certified activity.</a:t>
            </a:r>
          </a:p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Post-Test</a:t>
            </a: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33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 b="1" smtClean="0"/>
              <a:t>Match each stage in the planning and </a:t>
            </a:r>
            <a:r>
              <a:rPr lang="en-US" sz="2000" smtClean="0"/>
              <a:t>implementation</a:t>
            </a:r>
            <a:r>
              <a:rPr lang="en-US" sz="2000" b="1" smtClean="0"/>
              <a:t> cycle to its description:</a:t>
            </a:r>
          </a:p>
        </p:txBody>
      </p:sp>
      <p:sp>
        <p:nvSpPr>
          <p:cNvPr id="45059" name="TextBox 4"/>
          <p:cNvSpPr txBox="1">
            <a:spLocks noChangeArrowheads="1"/>
          </p:cNvSpPr>
          <p:nvPr/>
        </p:nvSpPr>
        <p:spPr bwMode="auto">
          <a:xfrm>
            <a:off x="4953000" y="1828800"/>
            <a:ext cx="3886200" cy="646113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Calibri" pitchFamily="34" charset="0"/>
              </a:rPr>
              <a:t>You collect information to analyze whether you were successful or not</a:t>
            </a:r>
          </a:p>
        </p:txBody>
      </p:sp>
      <p:sp>
        <p:nvSpPr>
          <p:cNvPr id="45060" name="TextBox 5"/>
          <p:cNvSpPr txBox="1">
            <a:spLocks noChangeArrowheads="1"/>
          </p:cNvSpPr>
          <p:nvPr/>
        </p:nvSpPr>
        <p:spPr bwMode="auto">
          <a:xfrm>
            <a:off x="4953000" y="2590800"/>
            <a:ext cx="3886200" cy="1477963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Calibri" pitchFamily="34" charset="0"/>
              </a:rPr>
              <a:t>Applying what you have learned from your analysis, you prepare to enter into a new planning phase intent on addressing the residual gaps in the future</a:t>
            </a:r>
          </a:p>
        </p:txBody>
      </p:sp>
      <p:sp>
        <p:nvSpPr>
          <p:cNvPr id="45061" name="TextBox 6"/>
          <p:cNvSpPr txBox="1">
            <a:spLocks noChangeArrowheads="1"/>
          </p:cNvSpPr>
          <p:nvPr/>
        </p:nvSpPr>
        <p:spPr bwMode="auto">
          <a:xfrm>
            <a:off x="4953000" y="4191000"/>
            <a:ext cx="3886200" cy="12001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Calibri" pitchFamily="34" charset="0"/>
              </a:rPr>
              <a:t>You are aware of a practice-based problem, and have come up with an educational intervention to help address the problem</a:t>
            </a:r>
          </a:p>
        </p:txBody>
      </p:sp>
      <p:sp>
        <p:nvSpPr>
          <p:cNvPr id="45062" name="TextBox 7"/>
          <p:cNvSpPr txBox="1">
            <a:spLocks noChangeArrowheads="1"/>
          </p:cNvSpPr>
          <p:nvPr/>
        </p:nvSpPr>
        <p:spPr bwMode="auto">
          <a:xfrm>
            <a:off x="4953000" y="5486400"/>
            <a:ext cx="3886200" cy="12001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Calibri" pitchFamily="34" charset="0"/>
              </a:rPr>
              <a:t>You put on the educational activity hoping to impart knowledge, change behaviors, improve performance, impact health outcomes</a:t>
            </a:r>
          </a:p>
        </p:txBody>
      </p:sp>
      <p:sp>
        <p:nvSpPr>
          <p:cNvPr id="45063" name="TextBox 8"/>
          <p:cNvSpPr txBox="1">
            <a:spLocks noChangeArrowheads="1"/>
          </p:cNvSpPr>
          <p:nvPr/>
        </p:nvSpPr>
        <p:spPr bwMode="auto">
          <a:xfrm>
            <a:off x="609600" y="48768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Act</a:t>
            </a:r>
          </a:p>
        </p:txBody>
      </p:sp>
      <p:sp>
        <p:nvSpPr>
          <p:cNvPr id="45064" name="TextBox 9"/>
          <p:cNvSpPr txBox="1">
            <a:spLocks noChangeArrowheads="1"/>
          </p:cNvSpPr>
          <p:nvPr/>
        </p:nvSpPr>
        <p:spPr bwMode="auto">
          <a:xfrm>
            <a:off x="533400" y="2895600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Study</a:t>
            </a:r>
          </a:p>
        </p:txBody>
      </p:sp>
      <p:sp>
        <p:nvSpPr>
          <p:cNvPr id="45065" name="TextBox 10"/>
          <p:cNvSpPr txBox="1">
            <a:spLocks noChangeArrowheads="1"/>
          </p:cNvSpPr>
          <p:nvPr/>
        </p:nvSpPr>
        <p:spPr bwMode="auto">
          <a:xfrm>
            <a:off x="533400" y="1905000"/>
            <a:ext cx="106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Plan </a:t>
            </a:r>
          </a:p>
        </p:txBody>
      </p:sp>
      <p:sp>
        <p:nvSpPr>
          <p:cNvPr id="45066" name="TextBox 11"/>
          <p:cNvSpPr txBox="1">
            <a:spLocks noChangeArrowheads="1"/>
          </p:cNvSpPr>
          <p:nvPr/>
        </p:nvSpPr>
        <p:spPr bwMode="auto">
          <a:xfrm>
            <a:off x="609600" y="3886200"/>
            <a:ext cx="121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Post-Test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33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 smtClean="0"/>
              <a:t>Match each stage in the planning and implementation cycle to its description:</a:t>
            </a:r>
          </a:p>
        </p:txBody>
      </p:sp>
      <p:sp>
        <p:nvSpPr>
          <p:cNvPr id="46083" name="TextBox 4"/>
          <p:cNvSpPr txBox="1">
            <a:spLocks noChangeArrowheads="1"/>
          </p:cNvSpPr>
          <p:nvPr/>
        </p:nvSpPr>
        <p:spPr bwMode="auto">
          <a:xfrm>
            <a:off x="4953000" y="1828800"/>
            <a:ext cx="3886200" cy="646113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Calibri" pitchFamily="34" charset="0"/>
              </a:rPr>
              <a:t>You collect information to analyze whether you were successful or not</a:t>
            </a:r>
          </a:p>
        </p:txBody>
      </p:sp>
      <p:sp>
        <p:nvSpPr>
          <p:cNvPr id="46084" name="TextBox 5"/>
          <p:cNvSpPr txBox="1">
            <a:spLocks noChangeArrowheads="1"/>
          </p:cNvSpPr>
          <p:nvPr/>
        </p:nvSpPr>
        <p:spPr bwMode="auto">
          <a:xfrm>
            <a:off x="4953000" y="2590800"/>
            <a:ext cx="3886200" cy="1477963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Calibri" pitchFamily="34" charset="0"/>
              </a:rPr>
              <a:t>Applying what you have learned from your analysis, you prepare to enter into a new planning phase intent on addressing the residual gaps in the future</a:t>
            </a:r>
          </a:p>
        </p:txBody>
      </p:sp>
      <p:sp>
        <p:nvSpPr>
          <p:cNvPr id="46085" name="TextBox 6"/>
          <p:cNvSpPr txBox="1">
            <a:spLocks noChangeArrowheads="1"/>
          </p:cNvSpPr>
          <p:nvPr/>
        </p:nvSpPr>
        <p:spPr bwMode="auto">
          <a:xfrm>
            <a:off x="4953000" y="4191000"/>
            <a:ext cx="3886200" cy="12001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Calibri" pitchFamily="34" charset="0"/>
              </a:rPr>
              <a:t>You are aware of a practice-based problem, and have come up with an educational intervention to help address the problem</a:t>
            </a:r>
          </a:p>
        </p:txBody>
      </p:sp>
      <p:sp>
        <p:nvSpPr>
          <p:cNvPr id="46086" name="TextBox 7"/>
          <p:cNvSpPr txBox="1">
            <a:spLocks noChangeArrowheads="1"/>
          </p:cNvSpPr>
          <p:nvPr/>
        </p:nvSpPr>
        <p:spPr bwMode="auto">
          <a:xfrm>
            <a:off x="4953000" y="5486400"/>
            <a:ext cx="3886200" cy="12001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Calibri" pitchFamily="34" charset="0"/>
              </a:rPr>
              <a:t>You put on the educational activity hoping to impart knowledge, change behaviors, improve performance, impact health outcomes</a:t>
            </a:r>
          </a:p>
        </p:txBody>
      </p:sp>
      <p:sp>
        <p:nvSpPr>
          <p:cNvPr id="46087" name="TextBox 8"/>
          <p:cNvSpPr txBox="1">
            <a:spLocks noChangeArrowheads="1"/>
          </p:cNvSpPr>
          <p:nvPr/>
        </p:nvSpPr>
        <p:spPr bwMode="auto">
          <a:xfrm>
            <a:off x="609600" y="48768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Act</a:t>
            </a:r>
          </a:p>
        </p:txBody>
      </p:sp>
      <p:sp>
        <p:nvSpPr>
          <p:cNvPr id="46088" name="TextBox 9"/>
          <p:cNvSpPr txBox="1">
            <a:spLocks noChangeArrowheads="1"/>
          </p:cNvSpPr>
          <p:nvPr/>
        </p:nvSpPr>
        <p:spPr bwMode="auto">
          <a:xfrm>
            <a:off x="533400" y="2895600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Study</a:t>
            </a:r>
          </a:p>
        </p:txBody>
      </p:sp>
      <p:sp>
        <p:nvSpPr>
          <p:cNvPr id="46089" name="TextBox 10"/>
          <p:cNvSpPr txBox="1">
            <a:spLocks noChangeArrowheads="1"/>
          </p:cNvSpPr>
          <p:nvPr/>
        </p:nvSpPr>
        <p:spPr bwMode="auto">
          <a:xfrm>
            <a:off x="4038600" y="4495800"/>
            <a:ext cx="106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Plan </a:t>
            </a:r>
          </a:p>
        </p:txBody>
      </p:sp>
      <p:sp>
        <p:nvSpPr>
          <p:cNvPr id="46090" name="TextBox 11"/>
          <p:cNvSpPr txBox="1">
            <a:spLocks noChangeArrowheads="1"/>
          </p:cNvSpPr>
          <p:nvPr/>
        </p:nvSpPr>
        <p:spPr bwMode="auto">
          <a:xfrm>
            <a:off x="609600" y="3886200"/>
            <a:ext cx="121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Post-Test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33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 smtClean="0"/>
              <a:t>Match each stage in the planning and implementation cycle to its description:</a:t>
            </a:r>
          </a:p>
        </p:txBody>
      </p:sp>
      <p:sp>
        <p:nvSpPr>
          <p:cNvPr id="47107" name="TextBox 4"/>
          <p:cNvSpPr txBox="1">
            <a:spLocks noChangeArrowheads="1"/>
          </p:cNvSpPr>
          <p:nvPr/>
        </p:nvSpPr>
        <p:spPr bwMode="auto">
          <a:xfrm>
            <a:off x="4953000" y="1828800"/>
            <a:ext cx="3886200" cy="646113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Calibri" pitchFamily="34" charset="0"/>
              </a:rPr>
              <a:t>You collect information to analyze whether you were successful or not</a:t>
            </a:r>
          </a:p>
        </p:txBody>
      </p:sp>
      <p:sp>
        <p:nvSpPr>
          <p:cNvPr id="47108" name="TextBox 5"/>
          <p:cNvSpPr txBox="1">
            <a:spLocks noChangeArrowheads="1"/>
          </p:cNvSpPr>
          <p:nvPr/>
        </p:nvSpPr>
        <p:spPr bwMode="auto">
          <a:xfrm>
            <a:off x="4953000" y="2590800"/>
            <a:ext cx="3886200" cy="1477963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Calibri" pitchFamily="34" charset="0"/>
              </a:rPr>
              <a:t>Applying what you have learned from your analysis, you prepare to enter into a new planning phase intent on addressing the residual gaps in the future</a:t>
            </a:r>
          </a:p>
        </p:txBody>
      </p:sp>
      <p:sp>
        <p:nvSpPr>
          <p:cNvPr id="47109" name="TextBox 6"/>
          <p:cNvSpPr txBox="1">
            <a:spLocks noChangeArrowheads="1"/>
          </p:cNvSpPr>
          <p:nvPr/>
        </p:nvSpPr>
        <p:spPr bwMode="auto">
          <a:xfrm>
            <a:off x="4953000" y="4191000"/>
            <a:ext cx="3886200" cy="12001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Calibri" pitchFamily="34" charset="0"/>
              </a:rPr>
              <a:t>You are aware of a practice-based problem, and have come up with an educational intervention to help address the problem</a:t>
            </a:r>
          </a:p>
        </p:txBody>
      </p:sp>
      <p:sp>
        <p:nvSpPr>
          <p:cNvPr id="47110" name="TextBox 7"/>
          <p:cNvSpPr txBox="1">
            <a:spLocks noChangeArrowheads="1"/>
          </p:cNvSpPr>
          <p:nvPr/>
        </p:nvSpPr>
        <p:spPr bwMode="auto">
          <a:xfrm>
            <a:off x="4953000" y="5486400"/>
            <a:ext cx="3886200" cy="12001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Calibri" pitchFamily="34" charset="0"/>
              </a:rPr>
              <a:t>You put on the educational activity hoping to impart knowledge, change behaviors, improve performance, impact health outcomes</a:t>
            </a:r>
          </a:p>
        </p:txBody>
      </p:sp>
      <p:sp>
        <p:nvSpPr>
          <p:cNvPr id="47111" name="TextBox 8"/>
          <p:cNvSpPr txBox="1">
            <a:spLocks noChangeArrowheads="1"/>
          </p:cNvSpPr>
          <p:nvPr/>
        </p:nvSpPr>
        <p:spPr bwMode="auto">
          <a:xfrm>
            <a:off x="609600" y="48768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Act</a:t>
            </a:r>
          </a:p>
        </p:txBody>
      </p:sp>
      <p:sp>
        <p:nvSpPr>
          <p:cNvPr id="47112" name="TextBox 9"/>
          <p:cNvSpPr txBox="1">
            <a:spLocks noChangeArrowheads="1"/>
          </p:cNvSpPr>
          <p:nvPr/>
        </p:nvSpPr>
        <p:spPr bwMode="auto">
          <a:xfrm>
            <a:off x="3886200" y="2895600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Study</a:t>
            </a:r>
          </a:p>
        </p:txBody>
      </p:sp>
      <p:sp>
        <p:nvSpPr>
          <p:cNvPr id="47113" name="TextBox 10"/>
          <p:cNvSpPr txBox="1">
            <a:spLocks noChangeArrowheads="1"/>
          </p:cNvSpPr>
          <p:nvPr/>
        </p:nvSpPr>
        <p:spPr bwMode="auto">
          <a:xfrm>
            <a:off x="4038600" y="4495800"/>
            <a:ext cx="106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Plan </a:t>
            </a:r>
          </a:p>
        </p:txBody>
      </p:sp>
      <p:sp>
        <p:nvSpPr>
          <p:cNvPr id="47114" name="TextBox 11"/>
          <p:cNvSpPr txBox="1">
            <a:spLocks noChangeArrowheads="1"/>
          </p:cNvSpPr>
          <p:nvPr/>
        </p:nvSpPr>
        <p:spPr bwMode="auto">
          <a:xfrm>
            <a:off x="609600" y="3886200"/>
            <a:ext cx="121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Post-Test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33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 smtClean="0"/>
              <a:t>Match each stage in the planning and implementation cycle to its description:</a:t>
            </a:r>
          </a:p>
        </p:txBody>
      </p:sp>
      <p:sp>
        <p:nvSpPr>
          <p:cNvPr id="48131" name="TextBox 4"/>
          <p:cNvSpPr txBox="1">
            <a:spLocks noChangeArrowheads="1"/>
          </p:cNvSpPr>
          <p:nvPr/>
        </p:nvSpPr>
        <p:spPr bwMode="auto">
          <a:xfrm>
            <a:off x="4953000" y="1828800"/>
            <a:ext cx="3886200" cy="646113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Calibri" pitchFamily="34" charset="0"/>
              </a:rPr>
              <a:t>You collect information to analyze whether you were successful or not</a:t>
            </a:r>
          </a:p>
        </p:txBody>
      </p:sp>
      <p:sp>
        <p:nvSpPr>
          <p:cNvPr id="48132" name="TextBox 5"/>
          <p:cNvSpPr txBox="1">
            <a:spLocks noChangeArrowheads="1"/>
          </p:cNvSpPr>
          <p:nvPr/>
        </p:nvSpPr>
        <p:spPr bwMode="auto">
          <a:xfrm>
            <a:off x="4953000" y="2590800"/>
            <a:ext cx="3886200" cy="1477963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Calibri" pitchFamily="34" charset="0"/>
              </a:rPr>
              <a:t>Applying what you have learned from your analysis, you prepare to enter into a new planning phase intent on addressing the residual gaps in the future</a:t>
            </a:r>
          </a:p>
        </p:txBody>
      </p:sp>
      <p:sp>
        <p:nvSpPr>
          <p:cNvPr id="48133" name="TextBox 6"/>
          <p:cNvSpPr txBox="1">
            <a:spLocks noChangeArrowheads="1"/>
          </p:cNvSpPr>
          <p:nvPr/>
        </p:nvSpPr>
        <p:spPr bwMode="auto">
          <a:xfrm>
            <a:off x="4953000" y="4191000"/>
            <a:ext cx="3886200" cy="12001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Calibri" pitchFamily="34" charset="0"/>
              </a:rPr>
              <a:t>You are aware of a practice-based problem, and have come up with an educational intervention to help address the problem</a:t>
            </a:r>
          </a:p>
        </p:txBody>
      </p:sp>
      <p:sp>
        <p:nvSpPr>
          <p:cNvPr id="48134" name="TextBox 7"/>
          <p:cNvSpPr txBox="1">
            <a:spLocks noChangeArrowheads="1"/>
          </p:cNvSpPr>
          <p:nvPr/>
        </p:nvSpPr>
        <p:spPr bwMode="auto">
          <a:xfrm>
            <a:off x="4953000" y="5486400"/>
            <a:ext cx="3886200" cy="12001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Calibri" pitchFamily="34" charset="0"/>
              </a:rPr>
              <a:t>You put on the educational activity hoping to impart knowledge, change behaviors, improve performance, impact health outcomes</a:t>
            </a:r>
          </a:p>
        </p:txBody>
      </p:sp>
      <p:sp>
        <p:nvSpPr>
          <p:cNvPr id="48135" name="TextBox 8"/>
          <p:cNvSpPr txBox="1">
            <a:spLocks noChangeArrowheads="1"/>
          </p:cNvSpPr>
          <p:nvPr/>
        </p:nvSpPr>
        <p:spPr bwMode="auto">
          <a:xfrm>
            <a:off x="4038600" y="19050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Act</a:t>
            </a:r>
          </a:p>
        </p:txBody>
      </p:sp>
      <p:sp>
        <p:nvSpPr>
          <p:cNvPr id="48136" name="TextBox 9"/>
          <p:cNvSpPr txBox="1">
            <a:spLocks noChangeArrowheads="1"/>
          </p:cNvSpPr>
          <p:nvPr/>
        </p:nvSpPr>
        <p:spPr bwMode="auto">
          <a:xfrm>
            <a:off x="3886200" y="2895600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Study</a:t>
            </a:r>
          </a:p>
        </p:txBody>
      </p:sp>
      <p:sp>
        <p:nvSpPr>
          <p:cNvPr id="48137" name="TextBox 10"/>
          <p:cNvSpPr txBox="1">
            <a:spLocks noChangeArrowheads="1"/>
          </p:cNvSpPr>
          <p:nvPr/>
        </p:nvSpPr>
        <p:spPr bwMode="auto">
          <a:xfrm>
            <a:off x="4038600" y="4495800"/>
            <a:ext cx="106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Plan </a:t>
            </a:r>
          </a:p>
        </p:txBody>
      </p:sp>
      <p:sp>
        <p:nvSpPr>
          <p:cNvPr id="48138" name="TextBox 11"/>
          <p:cNvSpPr txBox="1">
            <a:spLocks noChangeArrowheads="1"/>
          </p:cNvSpPr>
          <p:nvPr/>
        </p:nvSpPr>
        <p:spPr bwMode="auto">
          <a:xfrm>
            <a:off x="609600" y="3886200"/>
            <a:ext cx="121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Post-Test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33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 smtClean="0"/>
              <a:t>Match each stage in the planning and implementation cycle to its description:</a:t>
            </a:r>
          </a:p>
        </p:txBody>
      </p:sp>
      <p:sp>
        <p:nvSpPr>
          <p:cNvPr id="49155" name="TextBox 4"/>
          <p:cNvSpPr txBox="1">
            <a:spLocks noChangeArrowheads="1"/>
          </p:cNvSpPr>
          <p:nvPr/>
        </p:nvSpPr>
        <p:spPr bwMode="auto">
          <a:xfrm>
            <a:off x="4953000" y="1828800"/>
            <a:ext cx="3886200" cy="646113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Calibri" pitchFamily="34" charset="0"/>
              </a:rPr>
              <a:t>You collect information to analyze whether you were successful or not</a:t>
            </a:r>
          </a:p>
        </p:txBody>
      </p:sp>
      <p:sp>
        <p:nvSpPr>
          <p:cNvPr id="49156" name="TextBox 5"/>
          <p:cNvSpPr txBox="1">
            <a:spLocks noChangeArrowheads="1"/>
          </p:cNvSpPr>
          <p:nvPr/>
        </p:nvSpPr>
        <p:spPr bwMode="auto">
          <a:xfrm>
            <a:off x="4953000" y="2590800"/>
            <a:ext cx="3886200" cy="1477963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Calibri" pitchFamily="34" charset="0"/>
              </a:rPr>
              <a:t>Applying what you have learned from your analysis, you prepare to enter into a new planning phase intent on addressing the residual gaps in the future</a:t>
            </a:r>
          </a:p>
        </p:txBody>
      </p:sp>
      <p:sp>
        <p:nvSpPr>
          <p:cNvPr id="49157" name="TextBox 6"/>
          <p:cNvSpPr txBox="1">
            <a:spLocks noChangeArrowheads="1"/>
          </p:cNvSpPr>
          <p:nvPr/>
        </p:nvSpPr>
        <p:spPr bwMode="auto">
          <a:xfrm>
            <a:off x="4953000" y="4191000"/>
            <a:ext cx="3886200" cy="12001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Calibri" pitchFamily="34" charset="0"/>
              </a:rPr>
              <a:t>You are aware of a practice-based problem, and have come up with an educational intervention to help address the problem</a:t>
            </a:r>
          </a:p>
        </p:txBody>
      </p:sp>
      <p:sp>
        <p:nvSpPr>
          <p:cNvPr id="49158" name="TextBox 7"/>
          <p:cNvSpPr txBox="1">
            <a:spLocks noChangeArrowheads="1"/>
          </p:cNvSpPr>
          <p:nvPr/>
        </p:nvSpPr>
        <p:spPr bwMode="auto">
          <a:xfrm>
            <a:off x="4953000" y="5486400"/>
            <a:ext cx="3886200" cy="12001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Calibri" pitchFamily="34" charset="0"/>
              </a:rPr>
              <a:t>You put on the educational activity hoping to impart knowledge, change behaviors, improve performance, impact health outcomes</a:t>
            </a:r>
          </a:p>
        </p:txBody>
      </p:sp>
      <p:sp>
        <p:nvSpPr>
          <p:cNvPr id="49159" name="TextBox 8"/>
          <p:cNvSpPr txBox="1">
            <a:spLocks noChangeArrowheads="1"/>
          </p:cNvSpPr>
          <p:nvPr/>
        </p:nvSpPr>
        <p:spPr bwMode="auto">
          <a:xfrm>
            <a:off x="4038600" y="19050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Act</a:t>
            </a:r>
          </a:p>
        </p:txBody>
      </p:sp>
      <p:sp>
        <p:nvSpPr>
          <p:cNvPr id="49160" name="TextBox 9"/>
          <p:cNvSpPr txBox="1">
            <a:spLocks noChangeArrowheads="1"/>
          </p:cNvSpPr>
          <p:nvPr/>
        </p:nvSpPr>
        <p:spPr bwMode="auto">
          <a:xfrm>
            <a:off x="3886200" y="2895600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Study</a:t>
            </a:r>
          </a:p>
        </p:txBody>
      </p:sp>
      <p:sp>
        <p:nvSpPr>
          <p:cNvPr id="49161" name="TextBox 10"/>
          <p:cNvSpPr txBox="1">
            <a:spLocks noChangeArrowheads="1"/>
          </p:cNvSpPr>
          <p:nvPr/>
        </p:nvSpPr>
        <p:spPr bwMode="auto">
          <a:xfrm>
            <a:off x="4038600" y="4495800"/>
            <a:ext cx="106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Plan </a:t>
            </a:r>
          </a:p>
        </p:txBody>
      </p:sp>
      <p:sp>
        <p:nvSpPr>
          <p:cNvPr id="49162" name="TextBox 11"/>
          <p:cNvSpPr txBox="1">
            <a:spLocks noChangeArrowheads="1"/>
          </p:cNvSpPr>
          <p:nvPr/>
        </p:nvSpPr>
        <p:spPr bwMode="auto">
          <a:xfrm>
            <a:off x="4191000" y="5791200"/>
            <a:ext cx="838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Thank you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200" b="1" dirty="0" smtClean="0"/>
              <a:t>LSU School of Medicine-New Orleans </a:t>
            </a:r>
            <a:br>
              <a:rPr lang="en-US" sz="2200" b="1" dirty="0" smtClean="0"/>
            </a:br>
            <a:r>
              <a:rPr lang="en-US" sz="2200" b="1" dirty="0" smtClean="0"/>
              <a:t>Office of Continuing Medical Education</a:t>
            </a:r>
            <a:br>
              <a:rPr lang="en-US" sz="2200" b="1" dirty="0" smtClean="0"/>
            </a:br>
            <a:r>
              <a:rPr lang="en-US" sz="2200" b="1" dirty="0" smtClean="0"/>
              <a:t>504-568-2000</a:t>
            </a:r>
            <a:br>
              <a:rPr lang="en-US" sz="2200" b="1" dirty="0" smtClean="0"/>
            </a:br>
            <a:r>
              <a:rPr lang="en-US" sz="2200" b="1" dirty="0" smtClean="0"/>
              <a:t>or </a:t>
            </a:r>
            <a:br>
              <a:rPr lang="en-US" sz="2200" b="1" dirty="0" smtClean="0"/>
            </a:br>
            <a:r>
              <a:rPr lang="en-US" sz="2200" b="1" dirty="0" smtClean="0"/>
              <a:t>cme@lsuhsc.edu</a:t>
            </a:r>
            <a:endParaRPr lang="en-US" sz="2200" b="1" dirty="0"/>
          </a:p>
        </p:txBody>
      </p:sp>
      <p:pic>
        <p:nvPicPr>
          <p:cNvPr id="50178" name="Content Placeholder 3" descr="lsuHealth-logo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" y="5791200"/>
            <a:ext cx="3095625" cy="857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CME 2006 and Beyond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A significant change happened in 2006.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chemeClr val="bg1"/>
              </a:solidFill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CME activities are now required to show a link to a physicians professional practice by providing education that……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/>
              <a:t>	</a:t>
            </a:r>
            <a:r>
              <a:rPr lang="en-US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CHANGES BEHAVIORS TO ENHANCE PERFORMANCE TO IMPROVE PATIENT OUTCOMES.</a:t>
            </a:r>
            <a:endParaRPr lang="en-US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Why the Change?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en-US" smtClean="0"/>
              <a:t>Health care practices do not measure up to expectations in terms of desired health outcomes.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CME 2006 and Beyond</a:t>
            </a:r>
            <a:endParaRPr lang="en-US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CME now asks……</a:t>
            </a:r>
          </a:p>
          <a:p>
            <a:pPr>
              <a:buFont typeface="Arial" charset="0"/>
              <a:buNone/>
            </a:pPr>
            <a:r>
              <a:rPr lang="en-US" smtClean="0"/>
              <a:t>“What is the </a:t>
            </a:r>
            <a:r>
              <a:rPr lang="en-US" b="1" u="sng" smtClean="0"/>
              <a:t>practice problem </a:t>
            </a:r>
            <a:r>
              <a:rPr lang="en-US" smtClean="0"/>
              <a:t>you are trying to solve?”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To answer this question, you need to know what the problem is, why the problem exists and what is needed to solve the problem.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Determining the Practice Problem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Physicians can identify problems in their own practice…….</a:t>
            </a:r>
          </a:p>
          <a:p>
            <a:pPr>
              <a:buFont typeface="Arial" charset="0"/>
              <a:buNone/>
            </a:pPr>
            <a:r>
              <a:rPr lang="en-US" sz="2000" smtClean="0"/>
              <a:t>“</a:t>
            </a:r>
            <a:r>
              <a:rPr lang="en-US" sz="2000" i="1" smtClean="0"/>
              <a:t>I need to do a better job talking to my patients about postpartum depression.”</a:t>
            </a:r>
          </a:p>
          <a:p>
            <a:pPr>
              <a:buFont typeface="Arial" charset="0"/>
              <a:buNone/>
            </a:pPr>
            <a:endParaRPr lang="en-US" sz="2000" smtClean="0"/>
          </a:p>
          <a:p>
            <a:pPr>
              <a:buFont typeface="Arial" charset="0"/>
              <a:buNone/>
            </a:pPr>
            <a:r>
              <a:rPr lang="en-US" sz="2000" i="1" smtClean="0"/>
              <a:t>“I forget to regularly examine the feet on my patients with diabetes.”</a:t>
            </a:r>
          </a:p>
          <a:p>
            <a:pPr>
              <a:buFont typeface="Arial" charset="0"/>
              <a:buNone/>
            </a:pPr>
            <a:endParaRPr lang="en-US" sz="2000" smtClean="0"/>
          </a:p>
          <a:p>
            <a:pPr>
              <a:buFont typeface="Arial" charset="0"/>
              <a:buNone/>
            </a:pPr>
            <a:r>
              <a:rPr lang="en-US" sz="2000" i="1" smtClean="0"/>
              <a:t>“There are new guidelines for treating skins infections in community where  staph infections are present, but I don’t know what they are or how to implement them.”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Determining the Practice Problem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Or the practice problem can be identified for them………</a:t>
            </a:r>
          </a:p>
          <a:p>
            <a:pPr>
              <a:buFont typeface="Arial" charset="0"/>
              <a:buNone/>
            </a:pPr>
            <a:r>
              <a:rPr lang="en-US" smtClean="0"/>
              <a:t>“</a:t>
            </a:r>
            <a:r>
              <a:rPr lang="en-US" sz="2000" smtClean="0"/>
              <a:t>Dr. X has higher rate of infection after knee replacement surgery than peers.”</a:t>
            </a:r>
          </a:p>
          <a:p>
            <a:pPr>
              <a:buFont typeface="Arial" charset="0"/>
              <a:buNone/>
            </a:pPr>
            <a:r>
              <a:rPr lang="en-US" sz="2000" smtClean="0"/>
              <a:t>or</a:t>
            </a:r>
          </a:p>
          <a:p>
            <a:pPr>
              <a:buFont typeface="Arial" charset="0"/>
              <a:buNone/>
            </a:pPr>
            <a:r>
              <a:rPr lang="en-US" sz="2000" smtClean="0"/>
              <a:t>New clinical guidelines &amp; treatment options</a:t>
            </a:r>
          </a:p>
          <a:p>
            <a:pPr>
              <a:buFont typeface="Arial" charset="0"/>
              <a:buNone/>
            </a:pPr>
            <a:r>
              <a:rPr lang="en-US" sz="2000" smtClean="0"/>
              <a:t>or</a:t>
            </a:r>
          </a:p>
          <a:p>
            <a:pPr>
              <a:buFont typeface="Arial" charset="0"/>
              <a:buNone/>
            </a:pPr>
            <a:r>
              <a:rPr lang="en-US" sz="2000" smtClean="0"/>
              <a:t>New technology available</a:t>
            </a:r>
          </a:p>
          <a:p>
            <a:pPr>
              <a:buFont typeface="Arial" charset="0"/>
              <a:buNone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How do we make this change?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>
                <a:solidFill>
                  <a:schemeClr val="bg1"/>
                </a:solidFill>
              </a:rPr>
              <a:t>	</a:t>
            </a:r>
            <a:r>
              <a:rPr lang="en-US" smtClean="0"/>
              <a:t>CME activities must </a:t>
            </a:r>
            <a:r>
              <a:rPr lang="en-US" b="1" u="sng" smtClean="0"/>
              <a:t>change behaviors </a:t>
            </a:r>
            <a:r>
              <a:rPr lang="en-US" b="1" smtClean="0"/>
              <a:t>to </a:t>
            </a:r>
            <a:r>
              <a:rPr lang="en-US" b="1" u="sng" smtClean="0"/>
              <a:t>enhance performance </a:t>
            </a:r>
            <a:r>
              <a:rPr lang="en-US" b="1" smtClean="0"/>
              <a:t>to </a:t>
            </a:r>
            <a:r>
              <a:rPr lang="en-US" b="1" u="sng" smtClean="0"/>
              <a:t>improve patient outcomes.</a:t>
            </a:r>
          </a:p>
          <a:p>
            <a:endParaRPr lang="en-US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en-US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1766</TotalTime>
  <Words>1302</Words>
  <Application>Microsoft Office PowerPoint</Application>
  <PresentationFormat>On-screen Show (4:3)</PresentationFormat>
  <Paragraphs>221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Calibri</vt:lpstr>
      <vt:lpstr>Arial</vt:lpstr>
      <vt:lpstr>Aharoni</vt:lpstr>
      <vt:lpstr>Office Theme</vt:lpstr>
      <vt:lpstr>Developing CME Activities   An orientation to accredited CME</vt:lpstr>
      <vt:lpstr>Slide 2</vt:lpstr>
      <vt:lpstr>Slide 3</vt:lpstr>
      <vt:lpstr>CME 2006 and Beyond</vt:lpstr>
      <vt:lpstr>Why the Change?</vt:lpstr>
      <vt:lpstr>CME 2006 and Beyond</vt:lpstr>
      <vt:lpstr>Determining the Practice Problem </vt:lpstr>
      <vt:lpstr>Determining the Practice Problem</vt:lpstr>
      <vt:lpstr>How do we make this change?</vt:lpstr>
      <vt:lpstr>Slide 10</vt:lpstr>
      <vt:lpstr>GAP Analysis</vt:lpstr>
      <vt:lpstr>How do you close the gap?</vt:lpstr>
      <vt:lpstr>Slide 13</vt:lpstr>
      <vt:lpstr>Slide 14</vt:lpstr>
      <vt:lpstr>Plan-Do-Study-Act Lifecycle for CME Activities</vt:lpstr>
      <vt:lpstr>Slide 16</vt:lpstr>
      <vt:lpstr>Step 1:  Planning</vt:lpstr>
      <vt:lpstr>Step 2:  Design your CME Activity</vt:lpstr>
      <vt:lpstr>Step 3: CME Compliance</vt:lpstr>
      <vt:lpstr>Step 4: Evaluation  </vt:lpstr>
      <vt:lpstr>Post-Test</vt:lpstr>
      <vt:lpstr>Post-Test</vt:lpstr>
      <vt:lpstr>Post-Test</vt:lpstr>
      <vt:lpstr>Post-Test</vt:lpstr>
      <vt:lpstr>Post-Test</vt:lpstr>
      <vt:lpstr>Post-Test</vt:lpstr>
      <vt:lpstr>Post-Test</vt:lpstr>
      <vt:lpstr>Post-Test</vt:lpstr>
      <vt:lpstr>Post-Test</vt:lpstr>
      <vt:lpstr>Post-Test</vt:lpstr>
      <vt:lpstr>Post-Test</vt:lpstr>
      <vt:lpstr>Post-Test</vt:lpstr>
      <vt:lpstr>Post-Test</vt:lpstr>
      <vt:lpstr>Post-Test</vt:lpstr>
      <vt:lpstr>Post-Test</vt:lpstr>
      <vt:lpstr>Thank you  LSU School of Medicine-New Orleans  Office of Continuing Medical Education 504-568-2000 or  cme@lsuhsc.edu</vt:lpstr>
    </vt:vector>
  </TitlesOfParts>
  <Company>LSU Health Sciences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CME at LSU Health Sciences Center A Primer for Activity Medical Directors</dc:title>
  <dc:creator>Doug Grigsby</dc:creator>
  <cp:lastModifiedBy>Chris Callac</cp:lastModifiedBy>
  <cp:revision>178</cp:revision>
  <dcterms:created xsi:type="dcterms:W3CDTF">2011-08-09T16:56:34Z</dcterms:created>
  <dcterms:modified xsi:type="dcterms:W3CDTF">2011-09-16T20:10:54Z</dcterms:modified>
</cp:coreProperties>
</file>